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2" r:id="rId11"/>
    <p:sldId id="293" r:id="rId12"/>
    <p:sldId id="294" r:id="rId13"/>
    <p:sldId id="310" r:id="rId14"/>
    <p:sldId id="311" r:id="rId15"/>
    <p:sldId id="312" r:id="rId16"/>
    <p:sldId id="314" r:id="rId17"/>
    <p:sldId id="315" r:id="rId18"/>
    <p:sldId id="313" r:id="rId19"/>
    <p:sldId id="295" r:id="rId20"/>
    <p:sldId id="298" r:id="rId21"/>
    <p:sldId id="299" r:id="rId22"/>
    <p:sldId id="309" r:id="rId23"/>
    <p:sldId id="297" r:id="rId24"/>
    <p:sldId id="265" r:id="rId25"/>
    <p:sldId id="301" r:id="rId26"/>
    <p:sldId id="302" r:id="rId27"/>
    <p:sldId id="303" r:id="rId28"/>
    <p:sldId id="306" r:id="rId29"/>
    <p:sldId id="308" r:id="rId3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D029-10C8-4F0C-9204-3D1FCC9D0089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CBB8-F94E-49C7-A0CF-ADC6D62977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5F3D-7C8F-4DD5-A52D-A8F8C1873F0B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6C7D-BE6A-422C-9D59-C07BC30E9C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3E14-B8F5-4676-BF95-F90F4BEA9D31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8EA3-C68D-441A-A2B2-DF5F9E4C0E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B96CB3-1AC1-4289-82DF-D4FA2739B5FD}" type="datetimeFigureOut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7571DF-BCD2-49C0-8CAB-9ADD6A4017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3DC0-032C-437D-9A4F-5DC159DDE861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6685-7725-4A3B-8C89-4A34547523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1993-9A33-45EE-82F7-2ABA5A7DB71E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48D6-22E0-4444-9C65-83BBDDB204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DD63-4313-46B5-A246-03B790CF483B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B5F0-FCF8-4937-A4F7-ADBF9201C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AA15-42D0-4C2D-9C1A-AD119F2D0D3A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879B-B4E0-4AD8-8BC3-E51740B445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6F73-2FBB-4E6B-B03D-DF90A22FFBC1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983F-323E-432D-BB3C-8330239FB7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3022-AC92-45F3-84D5-C05A7E63C6B0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A50E-2A9E-4BB1-B0F8-4D042B92F0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4F8-5CA0-43CA-8FCC-38FBD1DE0282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D377-E38C-47C3-8167-A02A364597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F5B9-1271-4AFF-A97A-BA3D7D2C7D38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248B-AF13-4AFC-9831-F69AAD9C2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EDAD25-709D-4FE1-9DA8-09C90AF7DDF2}" type="datetimeFigureOut">
              <a:rPr lang="hu-HU"/>
              <a:pPr>
                <a:defRPr/>
              </a:pPr>
              <a:t>2019.10.20.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12552-E041-4803-B3C7-16AE02B052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Monopolisztikus verseny,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err="1" smtClean="0"/>
              <a:t>Oligopólium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550" y="292100"/>
            <a:ext cx="6337300" cy="61595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5" dirty="0" err="1" smtClean="0"/>
              <a:t>Nem</a:t>
            </a:r>
            <a:r>
              <a:rPr lang="hu-HU" sz="4000" spc="-5" dirty="0" smtClean="0"/>
              <a:t>-</a:t>
            </a:r>
            <a:r>
              <a:rPr sz="4000" spc="-5" dirty="0" err="1" smtClean="0"/>
              <a:t>kooperatív</a:t>
            </a:r>
            <a:r>
              <a:rPr lang="hu-HU" sz="4000" spc="-25" dirty="0" smtClean="0"/>
              <a:t> </a:t>
            </a:r>
            <a:r>
              <a:rPr sz="4000" spc="-5" dirty="0" err="1" smtClean="0"/>
              <a:t>oligopolpiac</a:t>
            </a:r>
            <a:endParaRPr sz="40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125538"/>
            <a:ext cx="7986713" cy="446173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27050" indent="-514350">
              <a:lnSpc>
                <a:spcPts val="2663"/>
              </a:lnSpc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Szerkezet és magatartás:</a:t>
            </a: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A vállalatok száma rögzített  (nincs belépés)</a:t>
            </a: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egymástól függetlenül döntenek</a:t>
            </a:r>
          </a:p>
          <a:p>
            <a:pPr marL="527050" indent="-514350">
              <a:lnSpc>
                <a:spcPts val="220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tudatában vannak a többiek jelenlétének </a:t>
            </a:r>
            <a:r>
              <a:rPr lang="hu-HU" sz="2400" dirty="0">
                <a:latin typeface="Symbol" pitchFamily="18" charset="2"/>
              </a:rPr>
              <a:t></a:t>
            </a:r>
          </a:p>
          <a:p>
            <a:pPr marL="527050" indent="-514350">
              <a:lnSpc>
                <a:spcPct val="85000"/>
              </a:lnSpc>
              <a:spcBef>
                <a:spcPts val="200"/>
              </a:spcBef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kölcsönös függés </a:t>
            </a:r>
            <a:r>
              <a:rPr lang="hu-HU" sz="2400" dirty="0">
                <a:latin typeface="Symbol" pitchFamily="18" charset="2"/>
              </a:rPr>
              <a:t>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527050" indent="-514350">
              <a:lnSpc>
                <a:spcPct val="85000"/>
              </a:lnSpc>
              <a:spcBef>
                <a:spcPts val="200"/>
              </a:spcBef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figyelembe veszik a  versenytársak viselkedését döntésük  meghozatalakor 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>
                <a:latin typeface="Verdana" pitchFamily="34" charset="0"/>
              </a:rPr>
              <a:t>stratégiai interakciók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Lehetőségeiket </a:t>
            </a:r>
            <a:r>
              <a:rPr lang="hu-HU" sz="2400" b="1" dirty="0" smtClean="0">
                <a:latin typeface="Verdana" pitchFamily="34" charset="0"/>
              </a:rPr>
              <a:t>meghatározza:</a:t>
            </a: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dirty="0" smtClean="0">
                <a:latin typeface="Verdana" pitchFamily="34" charset="0"/>
              </a:rPr>
              <a:t>a </a:t>
            </a:r>
            <a:r>
              <a:rPr lang="hu-HU" sz="2400" dirty="0">
                <a:latin typeface="Verdana" pitchFamily="34" charset="0"/>
              </a:rPr>
              <a:t>piaci kereslet (</a:t>
            </a:r>
            <a:r>
              <a:rPr lang="hu-HU" sz="2400" dirty="0" err="1">
                <a:latin typeface="Verdana" pitchFamily="34" charset="0"/>
              </a:rPr>
              <a:t>reziduális</a:t>
            </a:r>
            <a:r>
              <a:rPr lang="hu-HU" sz="2400" dirty="0">
                <a:latin typeface="Verdana" pitchFamily="34" charset="0"/>
              </a:rPr>
              <a:t> </a:t>
            </a:r>
            <a:r>
              <a:rPr lang="hu-HU" sz="2400" dirty="0" err="1">
                <a:latin typeface="Verdana" pitchFamily="34" charset="0"/>
              </a:rPr>
              <a:t>kereslet</a:t>
            </a:r>
            <a:r>
              <a:rPr lang="hu-HU" sz="2400" dirty="0">
                <a:latin typeface="Verdana" pitchFamily="34" charset="0"/>
              </a:rPr>
              <a:t>)</a:t>
            </a:r>
          </a:p>
          <a:p>
            <a:pPr marL="355600" indent="-342900">
              <a:lnSpc>
                <a:spcPts val="2213"/>
              </a:lnSpc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saját technológia viszonyaik (költségfüggvény)</a:t>
            </a: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a többiek tevékenysége, döntései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feltevések a többi vállalat viselkedésére </a:t>
            </a:r>
            <a:r>
              <a:rPr lang="hu-HU" sz="2400" dirty="0" smtClean="0">
                <a:latin typeface="Verdana" pitchFamily="34" charset="0"/>
              </a:rPr>
              <a:t>vonatkozóan (információk)</a:t>
            </a:r>
            <a:endParaRPr lang="hu-HU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913" y="227013"/>
            <a:ext cx="7002462" cy="133350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5" dirty="0" err="1" smtClean="0"/>
              <a:t>Nem</a:t>
            </a:r>
            <a:r>
              <a:rPr lang="hu-HU" sz="4000" spc="-5" dirty="0" smtClean="0"/>
              <a:t>-</a:t>
            </a:r>
            <a:r>
              <a:rPr sz="4000" spc="-5" dirty="0" err="1" smtClean="0"/>
              <a:t>kooperatív</a:t>
            </a:r>
            <a:r>
              <a:rPr sz="4000" spc="-65" dirty="0" smtClean="0"/>
              <a:t> </a:t>
            </a:r>
            <a:r>
              <a:rPr sz="4000" spc="-5" dirty="0"/>
              <a:t>oligopólium</a:t>
            </a:r>
            <a:r>
              <a:rPr sz="4000" dirty="0"/>
              <a:t/>
            </a:r>
            <a:br>
              <a:rPr sz="4000" dirty="0"/>
            </a:br>
            <a:r>
              <a:rPr sz="4000" spc="-10" dirty="0"/>
              <a:t>modellek</a:t>
            </a:r>
            <a:r>
              <a:rPr sz="4000" spc="-35" dirty="0"/>
              <a:t> </a:t>
            </a:r>
            <a:r>
              <a:rPr sz="4000" spc="-5" dirty="0"/>
              <a:t>típusai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50913" y="1554163"/>
            <a:ext cx="7669212" cy="41576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döntési változó</a:t>
            </a:r>
            <a:r>
              <a:rPr lang="hu-HU" sz="2400" dirty="0">
                <a:latin typeface="Verdana" pitchFamily="34" charset="0"/>
              </a:rPr>
              <a:t>: ár vagy mennyiség</a:t>
            </a: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a döntések sorrendje</a:t>
            </a:r>
            <a:r>
              <a:rPr lang="hu-HU" sz="2400" dirty="0">
                <a:latin typeface="Verdana" pitchFamily="34" charset="0"/>
              </a:rPr>
              <a:t>: szimultán vagy  szekvenciális</a:t>
            </a:r>
          </a:p>
          <a:p>
            <a:pPr marL="355600" indent="-342900">
              <a:spcBef>
                <a:spcPts val="250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homogén vagy differenciált termék</a:t>
            </a: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dirty="0" smtClean="0">
                <a:latin typeface="Verdana" pitchFamily="34" charset="0"/>
              </a:rPr>
              <a:t>(Játékelmélet:a </a:t>
            </a:r>
            <a:r>
              <a:rPr lang="hu-HU" sz="2400" b="1" dirty="0">
                <a:latin typeface="Verdana" pitchFamily="34" charset="0"/>
              </a:rPr>
              <a:t>játék hossza</a:t>
            </a:r>
            <a:r>
              <a:rPr lang="hu-HU" sz="2400" dirty="0">
                <a:latin typeface="Verdana" pitchFamily="34" charset="0"/>
              </a:rPr>
              <a:t>: egy időszakos </a:t>
            </a:r>
            <a:r>
              <a:rPr lang="hu-HU" sz="2400" dirty="0" smtClean="0">
                <a:latin typeface="Verdana" pitchFamily="34" charset="0"/>
              </a:rPr>
              <a:t>statikus, </a:t>
            </a:r>
            <a:r>
              <a:rPr lang="hu-HU" sz="2400" dirty="0">
                <a:latin typeface="Verdana" pitchFamily="34" charset="0"/>
              </a:rPr>
              <a:t>vagy  több </a:t>
            </a:r>
            <a:r>
              <a:rPr lang="hu-HU" sz="2400" dirty="0" smtClean="0">
                <a:latin typeface="Verdana" pitchFamily="34" charset="0"/>
              </a:rPr>
              <a:t>időszakos, dinamikus</a:t>
            </a:r>
            <a:r>
              <a:rPr lang="hu-HU" sz="2400" dirty="0">
                <a:latin typeface="Verdana" pitchFamily="34" charset="0"/>
              </a:rPr>
              <a:t>)</a:t>
            </a:r>
          </a:p>
          <a:p>
            <a:pPr marL="355600" indent="-342900">
              <a:spcBef>
                <a:spcPts val="250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a </a:t>
            </a:r>
            <a:r>
              <a:rPr lang="hu-HU" sz="2400" b="1" dirty="0">
                <a:latin typeface="Verdana" pitchFamily="34" charset="0"/>
              </a:rPr>
              <a:t>vállalatok száma</a:t>
            </a:r>
            <a:r>
              <a:rPr lang="hu-HU" sz="2400" dirty="0">
                <a:latin typeface="Verdana" pitchFamily="34" charset="0"/>
              </a:rPr>
              <a:t>: </a:t>
            </a:r>
            <a:r>
              <a:rPr lang="hu-HU" sz="2400" dirty="0" err="1">
                <a:latin typeface="Verdana" pitchFamily="34" charset="0"/>
              </a:rPr>
              <a:t>duopólium</a:t>
            </a:r>
            <a:r>
              <a:rPr lang="hu-HU" sz="2400" dirty="0">
                <a:latin typeface="Verdana" pitchFamily="34" charset="0"/>
              </a:rPr>
              <a:t> vagy</a:t>
            </a:r>
          </a:p>
          <a:p>
            <a:pPr marL="355600" indent="-342900">
              <a:spcBef>
                <a:spcPts val="288"/>
              </a:spcBef>
              <a:tabLst>
                <a:tab pos="354013" algn="l"/>
                <a:tab pos="355600" algn="l"/>
              </a:tabLst>
            </a:pPr>
            <a:r>
              <a:rPr lang="hu-HU" sz="2400" dirty="0" err="1">
                <a:latin typeface="Verdana" pitchFamily="34" charset="0"/>
              </a:rPr>
              <a:t>n-szereplős</a:t>
            </a:r>
            <a:r>
              <a:rPr lang="hu-HU" sz="2400" dirty="0">
                <a:latin typeface="Verdana" pitchFamily="34" charset="0"/>
              </a:rPr>
              <a:t> </a:t>
            </a:r>
            <a:r>
              <a:rPr lang="hu-HU" sz="2400" dirty="0" err="1">
                <a:latin typeface="Verdana" pitchFamily="34" charset="0"/>
              </a:rPr>
              <a:t>oligopólium</a:t>
            </a:r>
            <a:endParaRPr lang="hu-HU" sz="2400" dirty="0">
              <a:latin typeface="Verdana" pitchFamily="34" charset="0"/>
            </a:endParaRP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mit feltételeznek, ill. ismernek </a:t>
            </a:r>
            <a:r>
              <a:rPr lang="hu-HU" sz="2400" dirty="0">
                <a:latin typeface="Verdana" pitchFamily="34" charset="0"/>
              </a:rPr>
              <a:t>az egyes vállalatok a  versenytársak stratégiájáról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Verdana" pitchFamily="34" charset="0"/>
              </a:rPr>
              <a:t> különböző  kimenetek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913" y="355600"/>
            <a:ext cx="7229475" cy="12366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defRPr/>
            </a:pPr>
            <a:r>
              <a:rPr sz="4000" spc="-10" dirty="0">
                <a:solidFill>
                  <a:srgbClr val="003366"/>
                </a:solidFill>
                <a:latin typeface="Verdana"/>
                <a:cs typeface="Verdana"/>
              </a:rPr>
              <a:t>Nem-kooperatív</a:t>
            </a:r>
            <a:r>
              <a:rPr sz="4000" spc="30" dirty="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sz="4000" spc="-10" dirty="0">
                <a:solidFill>
                  <a:srgbClr val="003366"/>
                </a:solidFill>
                <a:latin typeface="Verdana"/>
                <a:cs typeface="Verdana"/>
              </a:rPr>
              <a:t>oligopólium</a:t>
            </a:r>
            <a:endParaRPr sz="4000">
              <a:latin typeface="Verdana"/>
              <a:cs typeface="Verdana"/>
            </a:endParaRPr>
          </a:p>
          <a:p>
            <a:pPr marL="12700">
              <a:defRPr/>
            </a:pPr>
            <a:r>
              <a:rPr sz="4000" spc="-10" dirty="0">
                <a:solidFill>
                  <a:srgbClr val="003366"/>
                </a:solidFill>
                <a:latin typeface="Verdana"/>
                <a:cs typeface="Verdana"/>
              </a:rPr>
              <a:t>modellek</a:t>
            </a:r>
            <a:endParaRPr sz="40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63092"/>
              </p:ext>
            </p:extLst>
          </p:nvPr>
        </p:nvGraphicFramePr>
        <p:xfrm>
          <a:off x="454025" y="1614488"/>
          <a:ext cx="8437563" cy="4656139"/>
        </p:xfrm>
        <a:graphic>
          <a:graphicData uri="http://schemas.openxmlformats.org/drawingml/2006/table">
            <a:tbl>
              <a:tblPr/>
              <a:tblGrid>
                <a:gridCol w="1381125"/>
                <a:gridCol w="1860550"/>
                <a:gridCol w="2262188"/>
                <a:gridCol w="2933700"/>
              </a:tblGrid>
              <a:tr h="50482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38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Döntés sorrendje</a:t>
                      </a:r>
                    </a:p>
                  </a:txBody>
                  <a:tcPr marL="0" marR="0" marT="298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262063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Egyszerre  dönt  (szimultán)</a:t>
                      </a:r>
                    </a:p>
                  </a:txBody>
                  <a:tcPr marL="0" marR="0" marT="3810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Egymás után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dönt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(szekvenciális)</a:t>
                      </a:r>
                    </a:p>
                  </a:txBody>
                  <a:tcPr marL="0" marR="0" marT="3810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Döntési  változó</a:t>
                      </a:r>
                    </a:p>
                  </a:txBody>
                  <a:tcPr marL="0" marR="0" marT="3175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Mennyiség</a:t>
                      </a:r>
                    </a:p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(q)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Cournot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és 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Chamberlin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(mennyiségi  verseny)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Stackelberg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(mennyiségi  vezérlés)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Ár (p)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Bertrand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(árverseny)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Árvezérlés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055" y="152400"/>
            <a:ext cx="75742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dirty="0" smtClean="0"/>
              <a:t>A </a:t>
            </a:r>
            <a:r>
              <a:rPr lang="hu-HU" sz="3600" spc="-45" dirty="0" smtClean="0"/>
              <a:t>fogolydilemma </a:t>
            </a:r>
            <a:r>
              <a:rPr lang="hu-HU" sz="3600" spc="-30" dirty="0" smtClean="0"/>
              <a:t>játék</a:t>
            </a:r>
            <a:endParaRPr lang="hu-HU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40727" y="953615"/>
            <a:ext cx="7649845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hu-HU" dirty="0"/>
              <a:t>Két betörőt (A-t és B-t) a rendőrség </a:t>
            </a:r>
            <a:r>
              <a:rPr lang="hu-HU" dirty="0" smtClean="0"/>
              <a:t>letartóztat, </a:t>
            </a:r>
            <a:r>
              <a:rPr lang="hu-HU" dirty="0"/>
              <a:t>amikor éppen kipakoltak egy lakást. Ez bizonyítható. Nem bizonyítható azonban, hogy a két rabló megölte a lakás idős tulajdonosnőjét, akit holtan találtak az egyik szobában. </a:t>
            </a:r>
            <a:r>
              <a:rPr lang="hu-HU" dirty="0" smtClean="0"/>
              <a:t>Az </a:t>
            </a:r>
            <a:r>
              <a:rPr lang="hu-HU" dirty="0"/>
              <a:t>igazság kiderítése érdekében az ügyész elkülöníti a két gyanúsítottat, hogy ne tudjanak egymással kommunikálni, és a következő alkut ajánlja: Ha továbbra is amellett marad mindkettő, hogy csak a betörést követték el, akkor csak ezért tudja őket elítélni, ami 1-1 év börtönbüntetést jelent. Ha viszont csak az egyik tagadja a gyilkosságot, a másik viszont az igazságszolgáltatással kooperálva kijelenti, hogy társa ölte meg az idős asszonyt, akkor a tagadó személyt gyilkosságért 10 évre elítéli, a másikat pedig elengedi. Ha mindketten </a:t>
            </a:r>
            <a:r>
              <a:rPr lang="hu-HU" dirty="0" smtClean="0"/>
              <a:t>vallanak, </a:t>
            </a:r>
            <a:r>
              <a:rPr lang="hu-HU" dirty="0"/>
              <a:t>azaz egymást vádolják a gyilkossággal, akkor ezt nyilván együtt követték el, de mivel együttműködtek az ügyész 5-5 évre küldi mindkettőt a börtönbe. </a:t>
            </a:r>
            <a:endParaRPr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89663"/>
              </p:ext>
            </p:extLst>
          </p:nvPr>
        </p:nvGraphicFramePr>
        <p:xfrm>
          <a:off x="622300" y="4554601"/>
          <a:ext cx="7886700" cy="161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403987">
                <a:tc rowSpan="2"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0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403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403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-9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055" y="152400"/>
            <a:ext cx="75742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dirty="0" smtClean="0"/>
              <a:t>A </a:t>
            </a:r>
            <a:r>
              <a:rPr lang="hu-HU" sz="3600" spc="-45" dirty="0" smtClean="0"/>
              <a:t>fogolydilemma </a:t>
            </a:r>
            <a:r>
              <a:rPr lang="hu-HU" sz="3600" spc="-30" dirty="0" smtClean="0"/>
              <a:t>játék</a:t>
            </a:r>
            <a:endParaRPr lang="hu-HU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40727" y="953615"/>
            <a:ext cx="7649845" cy="4493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hu-HU" sz="3200" dirty="0" smtClean="0"/>
              <a:t>A játék kifizetését a táblázat tartalmazza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dirty="0" smtClean="0">
                <a:latin typeface="Calibri"/>
                <a:cs typeface="Calibri"/>
              </a:rPr>
              <a:t>Könnyen belátható, hogy </a:t>
            </a:r>
            <a:r>
              <a:rPr lang="hu-HU" sz="3200" b="1" spc="-15" dirty="0">
                <a:cs typeface="Calibri"/>
              </a:rPr>
              <a:t>játék </a:t>
            </a:r>
            <a:r>
              <a:rPr lang="hu-HU" sz="3200" b="1" spc="-10" dirty="0">
                <a:cs typeface="Calibri"/>
              </a:rPr>
              <a:t>stabil </a:t>
            </a:r>
            <a:r>
              <a:rPr lang="hu-HU" sz="3200" b="1" spc="-5" dirty="0">
                <a:cs typeface="Calibri"/>
              </a:rPr>
              <a:t>megoldása </a:t>
            </a:r>
            <a:r>
              <a:rPr lang="hu-HU" sz="3200" b="1" dirty="0">
                <a:cs typeface="Calibri"/>
              </a:rPr>
              <a:t>a</a:t>
            </a:r>
            <a:r>
              <a:rPr lang="hu-HU" sz="3200" b="1" spc="5" dirty="0">
                <a:cs typeface="Calibri"/>
              </a:rPr>
              <a:t> </a:t>
            </a:r>
            <a:r>
              <a:rPr lang="hu-HU" sz="3200" b="1" spc="-10" dirty="0" smtClean="0">
                <a:cs typeface="Calibri"/>
              </a:rPr>
              <a:t>kölcsönös vallomás</a:t>
            </a:r>
            <a:r>
              <a:rPr lang="hu-HU" sz="3200" spc="-10" dirty="0" smtClean="0">
                <a:cs typeface="Calibri"/>
              </a:rPr>
              <a:t>.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Ez domináns stratégián alapul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Nem optimális megoldás!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Tipikusan jellemző az </a:t>
            </a:r>
            <a:r>
              <a:rPr lang="hu-HU" sz="3200" spc="-10" dirty="0" err="1" smtClean="0">
                <a:cs typeface="Calibri"/>
              </a:rPr>
              <a:t>oligopol</a:t>
            </a:r>
            <a:r>
              <a:rPr lang="hu-HU" sz="3200" spc="-10" dirty="0" smtClean="0">
                <a:cs typeface="Calibri"/>
              </a:rPr>
              <a:t> piacokra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A kooperációnál előnyösebb az egyoldalú csalás</a:t>
            </a:r>
          </a:p>
          <a:p>
            <a:pPr marL="241300">
              <a:lnSpc>
                <a:spcPct val="100000"/>
              </a:lnSpc>
            </a:pPr>
            <a:endParaRPr lang="hu-HU" dirty="0">
              <a:cs typeface="Calibri"/>
            </a:endParaRPr>
          </a:p>
          <a:p>
            <a:endParaRPr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26241"/>
              </p:ext>
            </p:extLst>
          </p:nvPr>
        </p:nvGraphicFramePr>
        <p:xfrm>
          <a:off x="622300" y="4554601"/>
          <a:ext cx="7886700" cy="161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403987">
                <a:tc rowSpan="2"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0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403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403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-90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0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055" y="152400"/>
            <a:ext cx="75742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dirty="0" err="1" smtClean="0"/>
              <a:t>Cournot</a:t>
            </a:r>
            <a:r>
              <a:rPr lang="hu-HU" sz="3600" dirty="0"/>
              <a:t> </a:t>
            </a:r>
            <a:r>
              <a:rPr lang="hu-HU" sz="3600" dirty="0" err="1" smtClean="0"/>
              <a:t>duopólium</a:t>
            </a:r>
            <a:endParaRPr lang="hu-H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740727" y="953615"/>
                <a:ext cx="7649845" cy="400109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hu-HU" sz="2800" dirty="0" smtClean="0"/>
                  <a:t>P=100-Q keresleti görbe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pc="-1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800" b="0" i="1" spc="-1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2800" b="0" i="1" spc="-1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800" b="0" i="1" spc="-10" smtClean="0">
                        <a:latin typeface="Cambria Math" panose="02040503050406030204" pitchFamily="18" charset="0"/>
                      </a:rPr>
                      <m:t>=40=</m:t>
                    </m:r>
                    <m:sSub>
                      <m:sSubPr>
                        <m:ctrlPr>
                          <a:rPr lang="hu-HU" sz="2800" i="1" spc="-1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hu-HU" sz="2800" i="1" spc="-1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sz="2800" i="1" spc="-1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spc="-10" dirty="0" smtClean="0">
                    <a:cs typeface="Calibri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pc="-1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pc="-1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hu-HU" sz="2800" i="1" spc="-1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sz="2800" i="1" spc="-1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800" spc="-10" dirty="0" smtClean="0">
                  <a:cs typeface="Calibri"/>
                </a:endParaRPr>
              </a:p>
              <a:p>
                <a:r>
                  <a:rPr lang="hu-HU" sz="2800" spc="-10" dirty="0" smtClean="0">
                    <a:cs typeface="Calibri"/>
                  </a:rPr>
                  <a:t>Megállapodnak, hogy 15-15 terméket visznek piacra, de aki csal 20-at visz</a:t>
                </a:r>
              </a:p>
              <a:p>
                <a:r>
                  <a:rPr lang="hu-HU" sz="2800" spc="-10" dirty="0" smtClean="0">
                    <a:cs typeface="Calibri"/>
                  </a:rPr>
                  <a:t>Az ár lehet 70 (15-15), 60(20-20), 65(15-20)</a:t>
                </a:r>
              </a:p>
              <a:p>
                <a:pPr marL="241300" indent="-228600">
                  <a:lnSpc>
                    <a:spcPct val="100000"/>
                  </a:lnSpc>
                  <a:buFont typeface="Arial"/>
                  <a:buChar char="•"/>
                  <a:tabLst>
                    <a:tab pos="241300" algn="l"/>
                  </a:tabLst>
                </a:pPr>
                <a:r>
                  <a:rPr lang="hu-HU" sz="2800" spc="-10" dirty="0" smtClean="0">
                    <a:cs typeface="Calibri"/>
                  </a:rPr>
                  <a:t>Tipikusan jellemző az </a:t>
                </a:r>
                <a:r>
                  <a:rPr lang="hu-HU" sz="2800" spc="-10" dirty="0" err="1" smtClean="0">
                    <a:cs typeface="Calibri"/>
                  </a:rPr>
                  <a:t>oligopol</a:t>
                </a:r>
                <a:r>
                  <a:rPr lang="hu-HU" sz="2800" spc="-10" dirty="0" smtClean="0">
                    <a:cs typeface="Calibri"/>
                  </a:rPr>
                  <a:t> piacokra, hogy</a:t>
                </a:r>
                <a:r>
                  <a:rPr lang="hu-HU" sz="2800" spc="-10" dirty="0">
                    <a:cs typeface="Calibri"/>
                  </a:rPr>
                  <a:t> </a:t>
                </a:r>
                <a:r>
                  <a:rPr lang="hu-HU" sz="2800" spc="-10" dirty="0" smtClean="0">
                    <a:cs typeface="Calibri"/>
                  </a:rPr>
                  <a:t>a kooperációnál előnyösebb az egyoldalú csalás</a:t>
                </a:r>
              </a:p>
              <a:p>
                <a:pPr marL="241300" indent="-228600">
                  <a:lnSpc>
                    <a:spcPct val="100000"/>
                  </a:lnSpc>
                  <a:buFont typeface="Arial"/>
                  <a:buChar char="•"/>
                  <a:tabLst>
                    <a:tab pos="241300" algn="l"/>
                  </a:tabLst>
                </a:pPr>
                <a:r>
                  <a:rPr lang="hu-HU" sz="2800" spc="-10" dirty="0" smtClean="0">
                    <a:cs typeface="Calibri"/>
                  </a:rPr>
                  <a:t>A profitok alakulása: Profit=(P-AC)Q</a:t>
                </a:r>
              </a:p>
              <a:p>
                <a:pPr marL="241300">
                  <a:lnSpc>
                    <a:spcPct val="100000"/>
                  </a:lnSpc>
                </a:pPr>
                <a:endParaRPr lang="hu-HU" dirty="0">
                  <a:cs typeface="Calibri"/>
                </a:endParaRPr>
              </a:p>
              <a:p>
                <a:endParaRPr dirty="0">
                  <a:latin typeface="Calibri"/>
                  <a:cs typeface="Calibri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27" y="953615"/>
                <a:ext cx="7649845" cy="4001095"/>
              </a:xfrm>
              <a:prstGeom prst="rect">
                <a:avLst/>
              </a:prstGeom>
              <a:blipFill rotWithShape="0">
                <a:blip r:embed="rId2"/>
                <a:stretch>
                  <a:fillRect l="-2871" t="-2740" r="-374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7986"/>
              </p:ext>
            </p:extLst>
          </p:nvPr>
        </p:nvGraphicFramePr>
        <p:xfrm>
          <a:off x="622300" y="4554601"/>
          <a:ext cx="7886700" cy="161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403987">
                <a:tc rowSpan="2"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b="1" spc="-15" dirty="0" smtClean="0">
                          <a:latin typeface="Calibri"/>
                          <a:cs typeface="Calibri"/>
                        </a:rPr>
                        <a:t>vállalat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0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15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20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403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b="1" spc="-15" dirty="0" smtClean="0">
                          <a:latin typeface="Calibri"/>
                          <a:cs typeface="Calibri"/>
                        </a:rPr>
                        <a:t>vállalat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15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450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450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mtClean="0">
                          <a:latin typeface="Calibri"/>
                          <a:cs typeface="Calibri"/>
                        </a:rPr>
                        <a:t>375</a:t>
                      </a:r>
                      <a:r>
                        <a:rPr sz="200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-100" dirty="0" smtClean="0">
                          <a:latin typeface="Calibri"/>
                          <a:cs typeface="Calibri"/>
                        </a:rPr>
                        <a:t>50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403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20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pc="-5" dirty="0" smtClean="0">
                          <a:latin typeface="Calibri"/>
                          <a:cs typeface="Calibri"/>
                        </a:rPr>
                        <a:t>500</a:t>
                      </a: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375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400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400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kimenetel a „csalás” = a megállapodások be nem tartása</a:t>
            </a:r>
          </a:p>
          <a:p>
            <a:r>
              <a:rPr lang="hu-HU" dirty="0" smtClean="0"/>
              <a:t>Más típusú játék?</a:t>
            </a:r>
          </a:p>
          <a:p>
            <a:r>
              <a:rPr lang="hu-HU" dirty="0" smtClean="0"/>
              <a:t>Ismételt játék?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29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Összehasonlítás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hu-HU" dirty="0" smtClean="0"/>
                  <a:t>Ha P=</a:t>
                </a:r>
                <a:r>
                  <a:rPr lang="hu-HU" dirty="0" err="1" smtClean="0"/>
                  <a:t>a-bQ</a:t>
                </a:r>
                <a:r>
                  <a:rPr lang="hu-HU" dirty="0" smtClean="0"/>
                  <a:t> és MC=C</a:t>
                </a:r>
              </a:p>
              <a:p>
                <a:r>
                  <a:rPr lang="hu-HU" dirty="0" smtClean="0"/>
                  <a:t>Tökéletes verseny: MC=P=</a:t>
                </a:r>
                <a:r>
                  <a:rPr lang="hu-HU" dirty="0" err="1" smtClean="0"/>
                  <a:t>a-bQ</a:t>
                </a:r>
                <a:endParaRPr lang="hu-HU" dirty="0" smtClean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Monopólium: MC=MR=a-2bQ</a:t>
                </a:r>
              </a:p>
              <a:p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err="1" smtClean="0"/>
                  <a:t>Duopólium</a:t>
                </a:r>
                <a:r>
                  <a:rPr lang="hu-HU" dirty="0" smtClean="0"/>
                  <a:t> (</a:t>
                </a:r>
                <a:r>
                  <a:rPr lang="hu-HU" dirty="0" err="1" smtClean="0"/>
                  <a:t>Cournot</a:t>
                </a:r>
                <a:r>
                  <a:rPr lang="hu-HU" dirty="0" smtClean="0"/>
                  <a:t>):</a:t>
                </a:r>
              </a:p>
              <a:p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0">
                <a:blip r:embed="rId2"/>
                <a:stretch>
                  <a:fillRect l="-1704" t="-1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következő diák </a:t>
            </a:r>
            <a:r>
              <a:rPr lang="hu-HU" smtClean="0"/>
              <a:t>csak ajánlottak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7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3" y="363538"/>
            <a:ext cx="7508875" cy="1108075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10" dirty="0" err="1" smtClean="0"/>
              <a:t>Cournot</a:t>
            </a:r>
            <a:r>
              <a:rPr sz="4000" spc="-10" dirty="0" smtClean="0"/>
              <a:t>-model</a:t>
            </a:r>
            <a:r>
              <a:rPr lang="hu-HU" sz="4000" spc="-10" dirty="0" smtClean="0"/>
              <a:t>l, </a:t>
            </a:r>
            <a:r>
              <a:rPr lang="hu-HU" sz="3200" b="1" dirty="0" smtClean="0">
                <a:latin typeface="Verdana"/>
                <a:cs typeface="Verdana"/>
              </a:rPr>
              <a:t>S</a:t>
            </a:r>
            <a:r>
              <a:rPr lang="hu-HU" sz="3200" b="1" spc="-5" dirty="0" smtClean="0">
                <a:latin typeface="Verdana"/>
                <a:cs typeface="Verdana"/>
              </a:rPr>
              <a:t>zimultán</a:t>
            </a:r>
            <a:r>
              <a:rPr lang="hu-HU" sz="3200" b="1" spc="-5" dirty="0">
                <a:latin typeface="Verdana"/>
                <a:cs typeface="Verdana"/>
              </a:rPr>
              <a:t>, mennyiségi</a:t>
            </a:r>
            <a:r>
              <a:rPr lang="hu-HU" sz="3200" b="1" spc="95" dirty="0">
                <a:latin typeface="Verdana"/>
                <a:cs typeface="Verdana"/>
              </a:rPr>
              <a:t> </a:t>
            </a:r>
            <a:r>
              <a:rPr lang="hu-HU" sz="3200" b="1" dirty="0" smtClean="0">
                <a:latin typeface="Verdana"/>
                <a:cs typeface="Verdana"/>
              </a:rPr>
              <a:t>döntés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90563" y="1528763"/>
            <a:ext cx="8043862" cy="40344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vállalatok száma (2), nincs belépés</a:t>
            </a:r>
          </a:p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Homogén termék</a:t>
            </a:r>
          </a:p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piaci kereslet</a:t>
            </a:r>
          </a:p>
          <a:p>
            <a:pPr marL="620713" indent="-608013">
              <a:lnSpc>
                <a:spcPts val="2300"/>
              </a:lnSpc>
              <a:spcBef>
                <a:spcPts val="550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Lineáris keresleti görbe: p=</a:t>
            </a:r>
            <a:r>
              <a:rPr lang="hu-HU" sz="2400" dirty="0" err="1">
                <a:latin typeface="Verdana" pitchFamily="34" charset="0"/>
              </a:rPr>
              <a:t>a-bQ</a:t>
            </a:r>
            <a:r>
              <a:rPr lang="hu-HU" sz="2400" dirty="0">
                <a:latin typeface="Verdana" pitchFamily="34" charset="0"/>
              </a:rPr>
              <a:t>, ahol  Q=q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+q</a:t>
            </a:r>
            <a:r>
              <a:rPr lang="hu-HU" sz="2400" baseline="-21000" dirty="0">
                <a:latin typeface="Verdana" pitchFamily="34" charset="0"/>
              </a:rPr>
              <a:t>2</a:t>
            </a:r>
          </a:p>
          <a:p>
            <a:pPr marL="620713" indent="-608013">
              <a:spcBef>
                <a:spcPts val="13"/>
              </a:spcBef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vállalatok költsége</a:t>
            </a:r>
          </a:p>
          <a:p>
            <a:pPr marL="620713" indent="-608013"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 smtClean="0">
                <a:latin typeface="Verdana" pitchFamily="34" charset="0"/>
              </a:rPr>
              <a:t>MC</a:t>
            </a:r>
            <a:r>
              <a:rPr lang="hu-HU" sz="2400" baseline="-21000" dirty="0" smtClean="0">
                <a:latin typeface="Verdana" pitchFamily="34" charset="0"/>
              </a:rPr>
              <a:t>1</a:t>
            </a:r>
            <a:r>
              <a:rPr lang="hu-HU" sz="2400" dirty="0" smtClean="0">
                <a:latin typeface="Verdana" pitchFamily="34" charset="0"/>
              </a:rPr>
              <a:t>=MC</a:t>
            </a:r>
            <a:r>
              <a:rPr lang="hu-HU" sz="2400" baseline="-21000" dirty="0" smtClean="0">
                <a:latin typeface="Verdana" pitchFamily="34" charset="0"/>
              </a:rPr>
              <a:t>2</a:t>
            </a:r>
            <a:r>
              <a:rPr lang="hu-HU" sz="2400" dirty="0" smtClean="0">
                <a:latin typeface="Verdana" pitchFamily="34" charset="0"/>
              </a:rPr>
              <a:t>=c konstans határköltség</a:t>
            </a:r>
          </a:p>
          <a:p>
            <a:pPr marL="620713" indent="-608013">
              <a:spcBef>
                <a:spcPts val="400"/>
              </a:spcBef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 err="1" smtClean="0">
                <a:latin typeface="Verdana" pitchFamily="34" charset="0"/>
              </a:rPr>
              <a:t>Reziduális</a:t>
            </a:r>
            <a:r>
              <a:rPr lang="hu-HU" sz="2400" dirty="0" smtClean="0">
                <a:latin typeface="Verdana" pitchFamily="34" charset="0"/>
              </a:rPr>
              <a:t> </a:t>
            </a:r>
            <a:r>
              <a:rPr lang="hu-HU" sz="2400" dirty="0">
                <a:latin typeface="Verdana" pitchFamily="34" charset="0"/>
              </a:rPr>
              <a:t>kereslet</a:t>
            </a:r>
            <a:r>
              <a:rPr lang="hu-HU" sz="2000" dirty="0">
                <a:latin typeface="Verdana" pitchFamily="34" charset="0"/>
              </a:rPr>
              <a:t>:</a:t>
            </a:r>
          </a:p>
          <a:p>
            <a:pPr marL="620713" indent="-608013">
              <a:spcBef>
                <a:spcPts val="475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=Q(p)-q</a:t>
            </a:r>
            <a:r>
              <a:rPr lang="hu-HU" sz="2400" baseline="-21000" dirty="0">
                <a:latin typeface="Verdana" pitchFamily="34" charset="0"/>
              </a:rPr>
              <a:t>2	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Verdana" pitchFamily="34" charset="0"/>
              </a:rPr>
              <a:t>p=a-bq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-bq</a:t>
            </a:r>
            <a:r>
              <a:rPr lang="hu-HU" sz="2400" baseline="-21000" dirty="0">
                <a:latin typeface="Verdana" pitchFamily="34" charset="0"/>
              </a:rPr>
              <a:t>2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Verdana" pitchFamily="34" charset="0"/>
              </a:rPr>
              <a:t>MR=MC</a:t>
            </a:r>
          </a:p>
          <a:p>
            <a:pPr marL="620713" indent="-608013">
              <a:lnSpc>
                <a:spcPts val="2313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Az	</a:t>
            </a:r>
            <a:r>
              <a:rPr lang="hu-HU" sz="2400" dirty="0" err="1">
                <a:latin typeface="Verdana" pitchFamily="34" charset="0"/>
              </a:rPr>
              <a:t>oligopolista</a:t>
            </a:r>
            <a:r>
              <a:rPr lang="hu-HU" sz="2400" dirty="0">
                <a:latin typeface="Verdana" pitchFamily="34" charset="0"/>
              </a:rPr>
              <a:t> monopóliumként viselkedik saját  </a:t>
            </a:r>
            <a:r>
              <a:rPr lang="hu-HU" sz="2400" dirty="0" err="1">
                <a:latin typeface="Verdana" pitchFamily="34" charset="0"/>
              </a:rPr>
              <a:t>reziduális</a:t>
            </a:r>
            <a:r>
              <a:rPr lang="hu-HU" sz="2400" dirty="0">
                <a:latin typeface="Verdana" pitchFamily="34" charset="0"/>
              </a:rPr>
              <a:t> kereslete mentén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Monopolisztikus verseny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hu-HU" sz="2800" dirty="0" smtClean="0"/>
              <a:t>Sok eladó és vevő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hu-HU" sz="2800" dirty="0" smtClean="0"/>
              <a:t>A termék nem homogén = differenciált termék</a:t>
            </a:r>
          </a:p>
          <a:p>
            <a:pPr lvl="1"/>
            <a:r>
              <a:rPr lang="hu-HU" b="1" dirty="0" smtClean="0"/>
              <a:t>Termékdifferenciálás</a:t>
            </a:r>
            <a:r>
              <a:rPr lang="hu-HU" dirty="0" smtClean="0"/>
              <a:t> </a:t>
            </a:r>
            <a:r>
              <a:rPr lang="hu-HU" dirty="0" smtClean="0">
                <a:latin typeface="Symbol" pitchFamily="18" charset="2"/>
              </a:rPr>
              <a:t></a:t>
            </a:r>
            <a:r>
              <a:rPr lang="hu-HU" dirty="0" smtClean="0"/>
              <a:t> pl. márkázás</a:t>
            </a:r>
          </a:p>
          <a:p>
            <a:pPr lvl="1"/>
            <a:r>
              <a:rPr lang="hu-HU" dirty="0" smtClean="0"/>
              <a:t>Pl.: Sör, bor, divatcikkek</a:t>
            </a:r>
          </a:p>
          <a:p>
            <a:pPr lvl="1"/>
            <a:r>
              <a:rPr lang="hu-HU" dirty="0" smtClean="0"/>
              <a:t>A termékek </a:t>
            </a:r>
            <a:r>
              <a:rPr lang="hu-HU" b="1" dirty="0" smtClean="0"/>
              <a:t>közeli, de nem tökéletes</a:t>
            </a:r>
            <a:r>
              <a:rPr lang="hu-HU" dirty="0" smtClean="0"/>
              <a:t> helyettesítők</a:t>
            </a:r>
          </a:p>
          <a:p>
            <a:pPr lvl="1"/>
            <a:r>
              <a:rPr lang="hu-HU" dirty="0" smtClean="0"/>
              <a:t>Minél kevésbé helyettesíthető a termék, annál nagyobb a monopolerő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Levezetés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225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0"/>
              </a:spcAft>
            </a:pPr>
            <a:r>
              <a:rPr lang="hu-HU" sz="2800" dirty="0" smtClean="0"/>
              <a:t>A profitfüggvény az egyik vállalat esetében:</a:t>
            </a:r>
          </a:p>
          <a:p>
            <a:pPr>
              <a:spcAft>
                <a:spcPts val="8400"/>
              </a:spcAft>
            </a:pPr>
            <a:r>
              <a:rPr lang="hu-HU" sz="2800" dirty="0" smtClean="0"/>
              <a:t>Az elsőrendű feltétel</a:t>
            </a:r>
          </a:p>
          <a:p>
            <a:r>
              <a:rPr lang="hu-HU" sz="2800" dirty="0" smtClean="0"/>
              <a:t>Mivel a két vállalat azonos helyzetben van szimmetrikusak a reakciófüggvényeik</a:t>
            </a:r>
            <a:endParaRPr lang="hu-HU" sz="2400" i="1" dirty="0" smtClean="0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2265363" y="2155825"/>
          <a:ext cx="45608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3" imgW="1854000" imgH="291960" progId="Equation.3">
                  <p:embed/>
                </p:oleObj>
              </mc:Choice>
              <mc:Fallback>
                <p:oleObj name="Equation" r:id="rId3" imgW="1854000" imgH="2919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2155825"/>
                        <a:ext cx="456088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3357563" y="3595688"/>
          <a:ext cx="24828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5" imgW="1002960" imgH="215640" progId="Equation.3">
                  <p:embed/>
                </p:oleObj>
              </mc:Choice>
              <mc:Fallback>
                <p:oleObj name="Equation" r:id="rId5" imgW="100296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595688"/>
                        <a:ext cx="24828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A reakciófüggvény</a:t>
            </a:r>
          </a:p>
        </p:txBody>
      </p:sp>
      <p:sp>
        <p:nvSpPr>
          <p:cNvPr id="23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Lineáris kereslet esetén az első vállalat teljes bevétele:</a:t>
            </a:r>
            <a:endParaRPr lang="hu-HU" sz="2400" dirty="0" smtClean="0"/>
          </a:p>
          <a:p>
            <a:pPr lvl="1">
              <a:spcAft>
                <a:spcPts val="5400"/>
              </a:spcAft>
            </a:pPr>
            <a:endParaRPr lang="hu-HU" dirty="0" smtClean="0"/>
          </a:p>
          <a:p>
            <a:pPr lvl="1">
              <a:spcAft>
                <a:spcPts val="5400"/>
              </a:spcAft>
            </a:pPr>
            <a:r>
              <a:rPr lang="hu-HU" dirty="0" smtClean="0"/>
              <a:t>Maximális profit:</a:t>
            </a:r>
          </a:p>
          <a:p>
            <a:pPr lvl="1">
              <a:spcAft>
                <a:spcPts val="5400"/>
              </a:spcAft>
            </a:pPr>
            <a:r>
              <a:rPr lang="hu-HU" dirty="0" smtClean="0"/>
              <a:t>Ebből az első vállalat reakciófüggvénye</a:t>
            </a:r>
          </a:p>
        </p:txBody>
      </p:sp>
      <p:graphicFrame>
        <p:nvGraphicFramePr>
          <p:cNvPr id="2359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29841"/>
              </p:ext>
            </p:extLst>
          </p:nvPr>
        </p:nvGraphicFramePr>
        <p:xfrm>
          <a:off x="1035844" y="2528888"/>
          <a:ext cx="70723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2" name="Equation" r:id="rId3" imgW="2895480" imgH="228600" progId="Equation.3">
                  <p:embed/>
                </p:oleObj>
              </mc:Choice>
              <mc:Fallback>
                <p:oleObj name="Equation" r:id="rId3" imgW="2895480" imgH="228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844" y="2528888"/>
                        <a:ext cx="70723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839194"/>
              </p:ext>
            </p:extLst>
          </p:nvPr>
        </p:nvGraphicFramePr>
        <p:xfrm>
          <a:off x="4067944" y="3775076"/>
          <a:ext cx="35845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3" name="Equation" r:id="rId5" imgW="1549080" imgH="215640" progId="Equation.3">
                  <p:embed/>
                </p:oleObj>
              </mc:Choice>
              <mc:Fallback>
                <p:oleObj name="Equation" r:id="rId5" imgW="1549080" imgH="21564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75076"/>
                        <a:ext cx="358457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8" name="Object 46"/>
          <p:cNvGraphicFramePr>
            <a:graphicFrameLocks noChangeAspect="1"/>
          </p:cNvGraphicFramePr>
          <p:nvPr/>
        </p:nvGraphicFramePr>
        <p:xfrm>
          <a:off x="3889375" y="5200650"/>
          <a:ext cx="23590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4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5200650"/>
                        <a:ext cx="23590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Az iparági egyensúly</a:t>
            </a:r>
          </a:p>
        </p:txBody>
      </p:sp>
      <p:sp>
        <p:nvSpPr>
          <p:cNvPr id="23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Behelyettesítve:</a:t>
            </a:r>
            <a:endParaRPr lang="hu-HU" sz="2400" dirty="0" smtClean="0"/>
          </a:p>
          <a:p>
            <a:pPr lvl="1">
              <a:spcAft>
                <a:spcPts val="5400"/>
              </a:spcAft>
            </a:pPr>
            <a:endParaRPr lang="hu-HU" dirty="0" smtClean="0"/>
          </a:p>
          <a:p>
            <a:pPr lvl="1">
              <a:spcAft>
                <a:spcPts val="5400"/>
              </a:spcAft>
            </a:pPr>
            <a:r>
              <a:rPr lang="hu-HU" dirty="0" smtClean="0"/>
              <a:t>Iparági egyensúly:</a:t>
            </a:r>
          </a:p>
          <a:p>
            <a:pPr lvl="1">
              <a:spcAft>
                <a:spcPts val="5400"/>
              </a:spcAft>
            </a:pPr>
            <a:endParaRPr lang="hu-HU" dirty="0" smtClean="0"/>
          </a:p>
        </p:txBody>
      </p:sp>
      <p:graphicFrame>
        <p:nvGraphicFramePr>
          <p:cNvPr id="2359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45718"/>
              </p:ext>
            </p:extLst>
          </p:nvPr>
        </p:nvGraphicFramePr>
        <p:xfrm>
          <a:off x="1403648" y="2230255"/>
          <a:ext cx="6078538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Equation" r:id="rId3" imgW="2489040" imgH="431640" progId="Equation.3">
                  <p:embed/>
                </p:oleObj>
              </mc:Choice>
              <mc:Fallback>
                <p:oleObj name="Equation" r:id="rId3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30255"/>
                        <a:ext cx="6078538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69515"/>
              </p:ext>
            </p:extLst>
          </p:nvPr>
        </p:nvGraphicFramePr>
        <p:xfrm>
          <a:off x="2483768" y="3847354"/>
          <a:ext cx="3714821" cy="208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Equation" r:id="rId5" imgW="1447560" imgH="812520" progId="Equation.3">
                  <p:embed/>
                </p:oleObj>
              </mc:Choice>
              <mc:Fallback>
                <p:oleObj name="Equation" r:id="rId5" imgW="144756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3768" y="3847354"/>
                        <a:ext cx="3714821" cy="2085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181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913" y="657225"/>
            <a:ext cx="5703887" cy="61595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lang="hu-HU" sz="4000" b="1" spc="-5" dirty="0" smtClean="0"/>
              <a:t>A</a:t>
            </a:r>
            <a:r>
              <a:rPr lang="hu-HU" sz="4000" b="1" spc="-90" dirty="0" smtClean="0"/>
              <a:t> </a:t>
            </a:r>
            <a:r>
              <a:rPr lang="hu-HU" sz="4000" b="1" spc="-5" dirty="0" smtClean="0"/>
              <a:t>költségek</a:t>
            </a:r>
            <a:r>
              <a:rPr lang="hu-HU" sz="4000" b="1" spc="-70" dirty="0" smtClean="0"/>
              <a:t> </a:t>
            </a:r>
            <a:r>
              <a:rPr lang="hu-HU" sz="4000" b="1" spc="-5" dirty="0" smtClean="0"/>
              <a:t>szerepe</a:t>
            </a:r>
            <a:endParaRPr lang="hu-HU" sz="4000" b="1" dirty="0"/>
          </a:p>
        </p:txBody>
      </p:sp>
      <p:sp>
        <p:nvSpPr>
          <p:cNvPr id="3" name="object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4540" y="1913254"/>
            <a:ext cx="8141970" cy="3605474"/>
          </a:xfrm>
          <a:prstGeom prst="rect">
            <a:avLst/>
          </a:prstGeom>
          <a:blipFill rotWithShape="0">
            <a:blip r:embed="rId2"/>
            <a:stretch>
              <a:fillRect l="-2171" t="-3215" r="-225" b="-4569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>
                <a:latin typeface="Cambria" pitchFamily="18" charset="0"/>
              </a:rPr>
              <a:t>Mennyiségi vezérlés, </a:t>
            </a:r>
            <a:br>
              <a:rPr lang="hu-HU" sz="3600" b="1" smtClean="0">
                <a:latin typeface="Cambria" pitchFamily="18" charset="0"/>
              </a:rPr>
            </a:br>
            <a:r>
              <a:rPr lang="hu-HU" sz="3600" b="1" smtClean="0">
                <a:latin typeface="Cambria" pitchFamily="18" charset="0"/>
              </a:rPr>
              <a:t>Stackelberg-duopólium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egyik vállalat ismeri a másik reakcióit, a versenytárs(</a:t>
            </a:r>
            <a:r>
              <a:rPr lang="hu-HU" sz="2800" dirty="0" err="1" smtClean="0"/>
              <a:t>ak</a:t>
            </a:r>
            <a:r>
              <a:rPr lang="hu-HU" sz="2800" dirty="0" smtClean="0"/>
              <a:t>) nem</a:t>
            </a:r>
          </a:p>
          <a:p>
            <a:pPr lvl="1"/>
            <a:r>
              <a:rPr lang="hu-HU" sz="2400" b="1" dirty="0" smtClean="0"/>
              <a:t>Vezető</a:t>
            </a:r>
            <a:r>
              <a:rPr lang="hu-HU" sz="2400" dirty="0" smtClean="0"/>
              <a:t> vállalat</a:t>
            </a:r>
          </a:p>
          <a:p>
            <a:pPr lvl="1"/>
            <a:r>
              <a:rPr lang="hu-HU" sz="2400" b="1" dirty="0" smtClean="0"/>
              <a:t>Követő</a:t>
            </a:r>
            <a:r>
              <a:rPr lang="hu-HU" sz="2400" dirty="0" smtClean="0"/>
              <a:t> vállalat(ok)</a:t>
            </a:r>
          </a:p>
          <a:p>
            <a:r>
              <a:rPr lang="hu-HU" sz="2800" dirty="0" smtClean="0"/>
              <a:t>A piaci egyensúlyt és az árat itt is az együttes kibocsátás határozza meg → </a:t>
            </a:r>
            <a:r>
              <a:rPr lang="hu-HU" sz="2800" i="1" dirty="0" smtClean="0"/>
              <a:t>Q = q</a:t>
            </a:r>
            <a:r>
              <a:rPr lang="hu-HU" sz="2800" i="1" baseline="-25000" dirty="0" smtClean="0"/>
              <a:t>1</a:t>
            </a:r>
            <a:r>
              <a:rPr lang="hu-HU" sz="2800" i="1" dirty="0" smtClean="0"/>
              <a:t> + q</a:t>
            </a:r>
            <a:r>
              <a:rPr lang="hu-HU" sz="2800" i="1" baseline="-25000" dirty="0" smtClean="0"/>
              <a:t>2</a:t>
            </a:r>
            <a:r>
              <a:rPr lang="hu-HU" sz="2800" dirty="0"/>
              <a:t> </a:t>
            </a:r>
            <a:r>
              <a:rPr lang="hu-HU" sz="2800" dirty="0" smtClean="0"/>
              <a:t>→P</a:t>
            </a:r>
            <a:endParaRPr lang="hu-HU" sz="2800" i="1" baseline="-25000" dirty="0" smtClean="0"/>
          </a:p>
          <a:p>
            <a:r>
              <a:rPr lang="hu-HU" sz="2800" dirty="0" smtClean="0"/>
              <a:t>A szereplők csak egymás döntését figyelembe véve képesek maximalizálni a profitot</a:t>
            </a:r>
          </a:p>
          <a:p>
            <a:r>
              <a:rPr lang="hu-HU" sz="2800" dirty="0" smtClean="0"/>
              <a:t>Döntési faktor a piacra vitt árumennyiség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 vezető vállalat döntése</a:t>
            </a:r>
          </a:p>
        </p:txBody>
      </p:sp>
      <p:sp>
        <p:nvSpPr>
          <p:cNvPr id="2563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sz="2800" smtClean="0"/>
              <a:t>A vezérlő saját kibocsátási döntésekor felismeri a követőre gyakorolt hatást! (Ismeri annak reakciófüggvényét)</a:t>
            </a:r>
          </a:p>
          <a:p>
            <a:pPr>
              <a:spcAft>
                <a:spcPts val="5400"/>
              </a:spcAft>
            </a:pPr>
            <a:r>
              <a:rPr lang="hu-HU" sz="2800" smtClean="0"/>
              <a:t>A profitfüggvénye:</a:t>
            </a:r>
          </a:p>
          <a:p>
            <a:r>
              <a:rPr lang="hu-HU" sz="2800" smtClean="0"/>
              <a:t>Ebből a profitmaximum:</a:t>
            </a:r>
          </a:p>
        </p:txBody>
      </p:sp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3708400" y="2424113"/>
          <a:ext cx="42465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Equation" r:id="rId3" imgW="1883160" imgH="283320" progId="Equation.3">
                  <p:embed/>
                </p:oleObj>
              </mc:Choice>
              <mc:Fallback>
                <p:oleObj name="Equation" r:id="rId3" imgW="1883160" imgH="28332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424113"/>
                        <a:ext cx="42465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1692275" y="4271963"/>
          <a:ext cx="52562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Equation" r:id="rId5" imgW="2247840" imgH="431640" progId="Equation.3">
                  <p:embed/>
                </p:oleObj>
              </mc:Choice>
              <mc:Fallback>
                <p:oleObj name="Equation" r:id="rId5" imgW="2247840" imgH="4316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71963"/>
                        <a:ext cx="525621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2" name="Object 32"/>
          <p:cNvGraphicFramePr>
            <a:graphicFrameLocks noChangeAspect="1"/>
          </p:cNvGraphicFramePr>
          <p:nvPr/>
        </p:nvGraphicFramePr>
        <p:xfrm>
          <a:off x="1035050" y="3081338"/>
          <a:ext cx="70739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2" name="Equation" r:id="rId7" imgW="2895480" imgH="228600" progId="Equation.3">
                  <p:embed/>
                </p:oleObj>
              </mc:Choice>
              <mc:Fallback>
                <p:oleObj name="Equation" r:id="rId7" imgW="2895480" imgH="228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081338"/>
                        <a:ext cx="70739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 vezető vállalat döntése</a:t>
            </a:r>
            <a:endParaRPr lang="hu-HU" dirty="0" smtClean="0"/>
          </a:p>
        </p:txBody>
      </p:sp>
      <p:sp>
        <p:nvSpPr>
          <p:cNvPr id="412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0">
            <a:blip r:embed="rId3"/>
            <a:stretch>
              <a:fillRect l="-1333" t="-1129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1476375" y="1670050"/>
          <a:ext cx="23590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670050"/>
                        <a:ext cx="23590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0" name="Szövegdoboz 1"/>
          <p:cNvSpPr txBox="1">
            <a:spLocks noChangeArrowheads="1"/>
          </p:cNvSpPr>
          <p:nvPr/>
        </p:nvSpPr>
        <p:spPr bwMode="auto">
          <a:xfrm>
            <a:off x="4140200" y="18446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/>
              <a:t>Az Cournot-ként viselkedik!</a:t>
            </a:r>
          </a:p>
        </p:txBody>
      </p:sp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1519238" y="3330575"/>
          <a:ext cx="46323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6" name="Equation" r:id="rId6" imgW="1981080" imgH="393480" progId="Equation.3">
                  <p:embed/>
                </p:oleObj>
              </mc:Choice>
              <mc:Fallback>
                <p:oleObj name="Equation" r:id="rId6" imgW="1981080" imgH="393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30575"/>
                        <a:ext cx="463232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4700588" y="4522788"/>
          <a:ext cx="25352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7" name="Equation" r:id="rId8" imgW="1091880" imgH="393480" progId="Equation.3">
                  <p:embed/>
                </p:oleObj>
              </mc:Choice>
              <mc:Fallback>
                <p:oleObj name="Equation" r:id="rId8" imgW="10918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4522788"/>
                        <a:ext cx="2535237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Iparági egyensúly</a:t>
            </a:r>
          </a:p>
        </p:txBody>
      </p:sp>
      <p:sp>
        <p:nvSpPr>
          <p:cNvPr id="27676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2800" cy="5217443"/>
          </a:xfrm>
        </p:spPr>
        <p:txBody>
          <a:bodyPr/>
          <a:lstStyle/>
          <a:p>
            <a:pPr marL="180000" indent="-180000">
              <a:spcBef>
                <a:spcPts val="0"/>
              </a:spcBef>
              <a:spcAft>
                <a:spcPts val="5400"/>
              </a:spcAft>
            </a:pPr>
            <a:r>
              <a:rPr lang="hu-HU" sz="2800" dirty="0" smtClean="0"/>
              <a:t>A vezető reakciófüggvényébe behelyettesítve a követőjét adódik a vezető vállalat kibocsátása, majd visszahelyettesítve a követőé:</a:t>
            </a:r>
          </a:p>
          <a:p>
            <a:pPr marL="180000" indent="-180000">
              <a:spcBef>
                <a:spcPts val="0"/>
              </a:spcBef>
              <a:spcAft>
                <a:spcPts val="5400"/>
              </a:spcAft>
            </a:pPr>
            <a:r>
              <a:rPr lang="hu-HU" sz="2800" dirty="0" smtClean="0"/>
              <a:t>A teljes iparági kibocsátás a szereplők kibocsátásainak összege → A vezérlő monopóliumként viselkedik!</a:t>
            </a:r>
          </a:p>
        </p:txBody>
      </p:sp>
      <p:graphicFrame>
        <p:nvGraphicFramePr>
          <p:cNvPr id="276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161790"/>
              </p:ext>
            </p:extLst>
          </p:nvPr>
        </p:nvGraphicFramePr>
        <p:xfrm>
          <a:off x="909818" y="2081883"/>
          <a:ext cx="14303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5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818" y="2081883"/>
                        <a:ext cx="1430338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119285"/>
              </p:ext>
            </p:extLst>
          </p:nvPr>
        </p:nvGraphicFramePr>
        <p:xfrm>
          <a:off x="304800" y="4133850"/>
          <a:ext cx="833278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6" name="Equation" r:id="rId5" imgW="2349360" imgH="812520" progId="Equation.3">
                  <p:embed/>
                </p:oleObj>
              </mc:Choice>
              <mc:Fallback>
                <p:oleObj name="Equation" r:id="rId5" imgW="2349360" imgH="81252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33850"/>
                        <a:ext cx="8332788" cy="193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00879"/>
              </p:ext>
            </p:extLst>
          </p:nvPr>
        </p:nvGraphicFramePr>
        <p:xfrm>
          <a:off x="3188042" y="2088003"/>
          <a:ext cx="1489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7" name="Equation" r:id="rId7" imgW="647640" imgH="393480" progId="Equation.3">
                  <p:embed/>
                </p:oleObj>
              </mc:Choice>
              <mc:Fallback>
                <p:oleObj name="Equation" r:id="rId7" imgW="64764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042" y="2088003"/>
                        <a:ext cx="1489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pc="-5" dirty="0" err="1"/>
              <a:t>Cha</a:t>
            </a:r>
            <a:r>
              <a:rPr lang="hu-HU" spc="-10" dirty="0" err="1"/>
              <a:t>m</a:t>
            </a:r>
            <a:r>
              <a:rPr lang="hu-HU" spc="-5" dirty="0" err="1"/>
              <a:t>b</a:t>
            </a:r>
            <a:r>
              <a:rPr lang="hu-HU" spc="5" dirty="0" err="1"/>
              <a:t>e</a:t>
            </a:r>
            <a:r>
              <a:rPr lang="hu-HU" dirty="0" err="1"/>
              <a:t>r</a:t>
            </a:r>
            <a:r>
              <a:rPr lang="hu-HU" spc="-10" dirty="0" err="1"/>
              <a:t>li</a:t>
            </a:r>
            <a:r>
              <a:rPr lang="hu-HU" dirty="0" err="1"/>
              <a:t>n</a:t>
            </a:r>
            <a:r>
              <a:rPr lang="hu-HU" spc="-5" dirty="0"/>
              <a:t> </a:t>
            </a:r>
            <a:r>
              <a:rPr lang="hu-HU" spc="-5" dirty="0" err="1"/>
              <a:t>du</a:t>
            </a:r>
            <a:r>
              <a:rPr lang="hu-HU" spc="10" dirty="0" err="1"/>
              <a:t>o</a:t>
            </a:r>
            <a:r>
              <a:rPr lang="hu-HU" spc="-5" dirty="0" err="1"/>
              <a:t>pó</a:t>
            </a:r>
            <a:r>
              <a:rPr lang="hu-HU" spc="-10" dirty="0" err="1"/>
              <a:t>li</a:t>
            </a:r>
            <a:r>
              <a:rPr lang="hu-HU" spc="-5" dirty="0" err="1"/>
              <a:t>u</a:t>
            </a:r>
            <a:r>
              <a:rPr lang="hu-HU" dirty="0" err="1"/>
              <a:t>m</a:t>
            </a:r>
            <a:endParaRPr lang="hu-HU" dirty="0"/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078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-5" dirty="0" err="1"/>
              <a:t>Cha</a:t>
            </a:r>
            <a:r>
              <a:rPr lang="hu-HU" spc="-10" dirty="0" err="1"/>
              <a:t>m</a:t>
            </a:r>
            <a:r>
              <a:rPr lang="hu-HU" spc="-5" dirty="0" err="1"/>
              <a:t>b</a:t>
            </a:r>
            <a:r>
              <a:rPr lang="hu-HU" spc="5" dirty="0" err="1"/>
              <a:t>e</a:t>
            </a:r>
            <a:r>
              <a:rPr lang="hu-HU" dirty="0" err="1"/>
              <a:t>r</a:t>
            </a:r>
            <a:r>
              <a:rPr lang="hu-HU" spc="-10" dirty="0" err="1"/>
              <a:t>li</a:t>
            </a:r>
            <a:r>
              <a:rPr lang="hu-HU" dirty="0" err="1"/>
              <a:t>n</a:t>
            </a:r>
            <a:r>
              <a:rPr lang="hu-HU" spc="-5" dirty="0"/>
              <a:t> </a:t>
            </a:r>
            <a:r>
              <a:rPr lang="hu-HU" spc="-5" dirty="0" err="1"/>
              <a:t>du</a:t>
            </a:r>
            <a:r>
              <a:rPr lang="hu-HU" spc="10" dirty="0" err="1"/>
              <a:t>o</a:t>
            </a:r>
            <a:r>
              <a:rPr lang="hu-HU" spc="-5" dirty="0" err="1"/>
              <a:t>pó</a:t>
            </a:r>
            <a:r>
              <a:rPr lang="hu-HU" spc="-10" dirty="0" err="1"/>
              <a:t>li</a:t>
            </a:r>
            <a:r>
              <a:rPr lang="hu-HU" spc="-5" dirty="0" err="1"/>
              <a:t>u</a:t>
            </a:r>
            <a:r>
              <a:rPr lang="hu-HU" dirty="0" err="1"/>
              <a:t>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 smtClean="0"/>
              <a:t>A teljes bevétel most is:</a:t>
            </a:r>
          </a:p>
          <a:p>
            <a:endParaRPr lang="hu-HU" dirty="0"/>
          </a:p>
          <a:p>
            <a:r>
              <a:rPr lang="hu-HU" dirty="0" smtClean="0"/>
              <a:t>De </a:t>
            </a:r>
            <a:r>
              <a:rPr lang="hu-HU" dirty="0">
                <a:latin typeface="Verdana" pitchFamily="34" charset="0"/>
              </a:rPr>
              <a:t>q</a:t>
            </a:r>
            <a:r>
              <a:rPr lang="hu-HU" baseline="-26000" dirty="0">
                <a:latin typeface="Verdana" pitchFamily="34" charset="0"/>
              </a:rPr>
              <a:t>1 </a:t>
            </a:r>
            <a:r>
              <a:rPr lang="hu-HU" dirty="0" smtClean="0">
                <a:latin typeface="Verdana" pitchFamily="34" charset="0"/>
              </a:rPr>
              <a:t>= </a:t>
            </a:r>
            <a:r>
              <a:rPr lang="hu-HU" dirty="0">
                <a:latin typeface="Verdana" pitchFamily="34" charset="0"/>
              </a:rPr>
              <a:t>q</a:t>
            </a:r>
            <a:r>
              <a:rPr lang="hu-HU" baseline="-26000" dirty="0">
                <a:latin typeface="Verdana" pitchFamily="34" charset="0"/>
              </a:rPr>
              <a:t>2 </a:t>
            </a:r>
            <a:r>
              <a:rPr lang="hu-HU" baseline="-260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hu-HU" sz="4000" baseline="-26000" dirty="0">
              <a:latin typeface="Verdana" pitchFamily="34" charset="0"/>
            </a:endParaRPr>
          </a:p>
          <a:p>
            <a:r>
              <a:rPr lang="hu-HU" sz="4000" baseline="-26000" dirty="0" smtClean="0">
                <a:latin typeface="Verdana" pitchFamily="34" charset="0"/>
              </a:rPr>
              <a:t>Ebből a profitmaximum:</a:t>
            </a:r>
          </a:p>
          <a:p>
            <a:endParaRPr lang="hu-HU" sz="4000" baseline="-26000" dirty="0">
              <a:latin typeface="Verdana" pitchFamily="34" charset="0"/>
            </a:endParaRPr>
          </a:p>
          <a:p>
            <a:endParaRPr lang="hu-HU" baseline="-260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hu-HU" dirty="0" smtClean="0"/>
              <a:t>Így:</a:t>
            </a:r>
          </a:p>
          <a:p>
            <a:pPr marL="0" indent="0">
              <a:buNone/>
            </a:pPr>
            <a:endParaRPr lang="hu-HU" dirty="0" smtClean="0"/>
          </a:p>
        </p:txBody>
      </p:sp>
      <p:graphicFrame>
        <p:nvGraphicFramePr>
          <p:cNvPr id="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84064"/>
              </p:ext>
            </p:extLst>
          </p:nvPr>
        </p:nvGraphicFramePr>
        <p:xfrm>
          <a:off x="1036638" y="2133600"/>
          <a:ext cx="7070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0" name="Equation" r:id="rId3" imgW="2895480" imgH="228600" progId="Equation.3">
                  <p:embed/>
                </p:oleObj>
              </mc:Choice>
              <mc:Fallback>
                <p:oleObj name="Equation" r:id="rId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2133600"/>
                        <a:ext cx="70707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532564"/>
              </p:ext>
            </p:extLst>
          </p:nvPr>
        </p:nvGraphicFramePr>
        <p:xfrm>
          <a:off x="212725" y="3675063"/>
          <a:ext cx="45259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1" name="Equation" r:id="rId5" imgW="1955520" imgH="393480" progId="Equation.3">
                  <p:embed/>
                </p:oleObj>
              </mc:Choice>
              <mc:Fallback>
                <p:oleObj name="Equation" r:id="rId5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675063"/>
                        <a:ext cx="4525963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407298"/>
              </p:ext>
            </p:extLst>
          </p:nvPr>
        </p:nvGraphicFramePr>
        <p:xfrm>
          <a:off x="3697288" y="2722563"/>
          <a:ext cx="24812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2" name="Equation" r:id="rId7" imgW="1015920" imgH="228600" progId="Equation.3">
                  <p:embed/>
                </p:oleObj>
              </mc:Choice>
              <mc:Fallback>
                <p:oleObj name="Equation" r:id="rId7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2722563"/>
                        <a:ext cx="24812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57724"/>
              </p:ext>
            </p:extLst>
          </p:nvPr>
        </p:nvGraphicFramePr>
        <p:xfrm>
          <a:off x="1177925" y="4805363"/>
          <a:ext cx="6756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" name="Equation" r:id="rId9" imgW="1904760" imgH="393480" progId="Equation.3">
                  <p:embed/>
                </p:oleObj>
              </mc:Choice>
              <mc:Fallback>
                <p:oleObj name="Equation" r:id="rId9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805363"/>
                        <a:ext cx="6756400" cy="935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43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Egyedi kereslet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800" b="1" dirty="0"/>
              <a:t>N</a:t>
            </a:r>
            <a:r>
              <a:rPr lang="hu-HU" sz="2800" b="1" dirty="0" smtClean="0"/>
              <a:t>egatív </a:t>
            </a:r>
            <a:r>
              <a:rPr lang="hu-HU" sz="2800" b="1" dirty="0" err="1"/>
              <a:t>meredekségű</a:t>
            </a:r>
            <a:r>
              <a:rPr lang="hu-HU" sz="2800" b="1" dirty="0"/>
              <a:t> </a:t>
            </a:r>
            <a:r>
              <a:rPr lang="hu-HU" sz="2800" dirty="0"/>
              <a:t>→ </a:t>
            </a:r>
            <a:r>
              <a:rPr lang="hu-HU" sz="2800" dirty="0" smtClean="0"/>
              <a:t>MR=MC, MR&lt;P</a:t>
            </a:r>
            <a:r>
              <a:rPr lang="hu-HU" sz="2800" dirty="0"/>
              <a:t>, monopolhatalom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800" dirty="0" smtClean="0"/>
              <a:t>Függ </a:t>
            </a:r>
            <a:r>
              <a:rPr lang="hu-HU" sz="2800" dirty="0"/>
              <a:t>a versenytársak számától és </a:t>
            </a:r>
            <a:r>
              <a:rPr lang="hu-HU" sz="2800" dirty="0" smtClean="0"/>
              <a:t>a helyettesíthetőségtől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3. Nincs belépési korlát (Hosszú táv)</a:t>
            </a:r>
          </a:p>
          <a:p>
            <a:pPr lvl="1">
              <a:defRPr/>
            </a:pPr>
            <a:r>
              <a:rPr lang="hu-HU" sz="2400" dirty="0" smtClean="0"/>
              <a:t>Ha </a:t>
            </a:r>
            <a:r>
              <a:rPr lang="hu-HU" sz="2400" dirty="0"/>
              <a:t>új vállalatok jelennek meg, (</a:t>
            </a:r>
            <a:r>
              <a:rPr lang="hu-HU" sz="2400" dirty="0" smtClean="0"/>
              <a:t>pozitív gazdasági profit) a piaci részesedés csökken</a:t>
            </a:r>
          </a:p>
          <a:p>
            <a:pPr lvl="2">
              <a:defRPr/>
            </a:pPr>
            <a:r>
              <a:rPr lang="hu-HU" dirty="0" smtClean="0"/>
              <a:t>A vállalatok keresleti görbéje egyre rugalmasabbá válik</a:t>
            </a:r>
          </a:p>
          <a:p>
            <a:pPr lvl="2">
              <a:defRPr/>
            </a:pPr>
            <a:r>
              <a:rPr lang="hu-HU" dirty="0" smtClean="0"/>
              <a:t>A keresleti görbék egyúttal az origó irányába tolódnak el = ugyanakkora áron csak kevesebb termék értékesíthető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H="1" flipV="1">
            <a:off x="1038225" y="3656013"/>
            <a:ext cx="5018088" cy="1827212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Új belépők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38225" y="2262188"/>
            <a:ext cx="6070600" cy="322103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8225" y="5483225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22788" y="4151313"/>
            <a:ext cx="0" cy="7429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301750" y="2711450"/>
            <a:ext cx="612775" cy="1098550"/>
          </a:xfrm>
          <a:custGeom>
            <a:avLst/>
            <a:gdLst>
              <a:gd name="connsiteX0" fmla="*/ 347954 w 905538"/>
              <a:gd name="connsiteY0" fmla="*/ 1951684 h 1951684"/>
              <a:gd name="connsiteX1" fmla="*/ 22696 w 905538"/>
              <a:gd name="connsiteY1" fmla="*/ 960353 h 1951684"/>
              <a:gd name="connsiteX2" fmla="*/ 905538 w 905538"/>
              <a:gd name="connsiteY2" fmla="*/ 0 h 195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538" h="1951684">
                <a:moveTo>
                  <a:pt x="347954" y="1951684"/>
                </a:moveTo>
                <a:cubicBezTo>
                  <a:pt x="138859" y="1618659"/>
                  <a:pt x="-70235" y="1285634"/>
                  <a:pt x="22696" y="960353"/>
                </a:cubicBezTo>
                <a:cubicBezTo>
                  <a:pt x="115627" y="635072"/>
                  <a:pt x="905538" y="0"/>
                  <a:pt x="905538" y="0"/>
                </a:cubicBezTo>
              </a:path>
            </a:pathLst>
          </a:custGeom>
          <a:ln>
            <a:solidFill>
              <a:schemeClr val="tx1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3771900" y="1879600"/>
            <a:ext cx="4568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 keresleti görbe befelé tolódik (1) és a meredeksége csökken (2).</a:t>
            </a:r>
          </a:p>
        </p:txBody>
      </p: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4103688" y="41513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1435100" y="3098800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Következtetések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/>
              <a:t>A belépések addig folytatódnak, amíg a gazdasági profit zérusra csökken</a:t>
            </a:r>
          </a:p>
          <a:p>
            <a:r>
              <a:rPr lang="hu-HU" sz="2800" dirty="0" smtClean="0"/>
              <a:t>Hosszú távú egyensúlyban</a:t>
            </a:r>
          </a:p>
          <a:p>
            <a:pPr lvl="1"/>
            <a:r>
              <a:rPr lang="hu-HU" sz="2400" dirty="0" smtClean="0"/>
              <a:t>Mindegyik vállalat az egyedi keresletnek megfelelő ár-mennyiség kombinációt állítja elő</a:t>
            </a:r>
          </a:p>
          <a:p>
            <a:pPr lvl="2"/>
            <a:r>
              <a:rPr lang="hu-HU" b="1" dirty="0" smtClean="0"/>
              <a:t>Az optimális pont a keresleti görbén található</a:t>
            </a:r>
          </a:p>
          <a:p>
            <a:pPr lvl="1"/>
            <a:r>
              <a:rPr lang="hu-HU" sz="2400" dirty="0" smtClean="0"/>
              <a:t>Az adott keresleti feltételek mellett mindegyik vállalat profitmaximalizáló magatartást folytat</a:t>
            </a:r>
          </a:p>
          <a:p>
            <a:pPr lvl="1"/>
            <a:r>
              <a:rPr lang="hu-HU" sz="2400" dirty="0" smtClean="0"/>
              <a:t>A belépések miatt a hosszú távú profit zérus</a:t>
            </a:r>
          </a:p>
          <a:p>
            <a:pPr lvl="2"/>
            <a:r>
              <a:rPr lang="hu-HU" b="1" dirty="0" smtClean="0"/>
              <a:t>Az optimális pont az átlagköltség-görbén található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Érintési feltétel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Előbbiek szerint a mind keresleti görbe, mind az átlagköltség-görbe tartalmazza az optimális ár-mennyiség kombinációt</a:t>
            </a:r>
          </a:p>
          <a:p>
            <a:r>
              <a:rPr lang="en-US" sz="2800" smtClean="0"/>
              <a:t>Ez azonban </a:t>
            </a:r>
            <a:r>
              <a:rPr lang="en-US" sz="2800" b="1" smtClean="0"/>
              <a:t>nem</a:t>
            </a:r>
            <a:r>
              <a:rPr lang="en-US" sz="2800" smtClean="0"/>
              <a:t> lehet metszéspont</a:t>
            </a:r>
          </a:p>
          <a:p>
            <a:pPr lvl="1"/>
            <a:r>
              <a:rPr lang="en-US" sz="2400" smtClean="0"/>
              <a:t>Ekkor az AC-görbének lenne a keresleti görbe alatt futó szakasza, amely azonban pozitív profitot jelez</a:t>
            </a:r>
          </a:p>
          <a:p>
            <a:pPr lvl="2"/>
            <a:r>
              <a:rPr lang="en-US" sz="2000" smtClean="0"/>
              <a:t>Ez ellentmond az új belépőkre vonatkozó feltételezésnek</a:t>
            </a:r>
          </a:p>
          <a:p>
            <a:pPr lvl="1"/>
            <a:r>
              <a:rPr lang="en-US" sz="2400" smtClean="0"/>
              <a:t>Egyetlen lehetséges megoldás </a:t>
            </a:r>
            <a:r>
              <a:rPr lang="en-US" sz="2400" b="1" smtClean="0"/>
              <a:t>a keresleti-görbe és az átlagköltség-görbe érintési pontja</a:t>
            </a:r>
          </a:p>
          <a:p>
            <a:pPr lvl="1"/>
            <a:r>
              <a:rPr lang="en-US" sz="2400" smtClean="0"/>
              <a:t>A </a:t>
            </a:r>
            <a:r>
              <a:rPr lang="en-US" sz="2400" b="1" smtClean="0"/>
              <a:t>fedezeti ár egyben a profitmaximalizáló ár </a:t>
            </a:r>
            <a:r>
              <a:rPr lang="en-US" sz="2400" smtClean="0"/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54100" y="4243388"/>
            <a:ext cx="2100263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01988" y="4227513"/>
            <a:ext cx="0" cy="123983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Monopolisztikus verseny</a:t>
            </a:r>
            <a:br>
              <a:rPr lang="hu-HU" b="1" dirty="0" smtClean="0">
                <a:latin typeface="Cambria" pitchFamily="18" charset="0"/>
              </a:rPr>
            </a:br>
            <a:r>
              <a:rPr lang="hu-HU" b="1" dirty="0" smtClean="0">
                <a:latin typeface="Cambria" pitchFamily="18" charset="0"/>
              </a:rPr>
              <a:t>hosszú távú egyensúly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038225" y="3082925"/>
            <a:ext cx="4351338" cy="2400300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38225" y="5483225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49425" y="2200275"/>
            <a:ext cx="5886450" cy="2401888"/>
          </a:xfrm>
          <a:custGeom>
            <a:avLst/>
            <a:gdLst>
              <a:gd name="connsiteX0" fmla="*/ 0 w 5885615"/>
              <a:gd name="connsiteY0" fmla="*/ 867415 h 2401874"/>
              <a:gd name="connsiteX1" fmla="*/ 2787923 w 5885615"/>
              <a:gd name="connsiteY1" fmla="*/ 2385391 h 2401874"/>
              <a:gd name="connsiteX2" fmla="*/ 5885615 w 5885615"/>
              <a:gd name="connsiteY2" fmla="*/ 0 h 24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5615" h="2401874">
                <a:moveTo>
                  <a:pt x="0" y="867415"/>
                </a:moveTo>
                <a:cubicBezTo>
                  <a:pt x="903493" y="1698687"/>
                  <a:pt x="1806987" y="2529960"/>
                  <a:pt x="2787923" y="2385391"/>
                </a:cubicBezTo>
                <a:cubicBezTo>
                  <a:pt x="3768859" y="2240822"/>
                  <a:pt x="5885615" y="0"/>
                  <a:pt x="5885615" y="0"/>
                </a:cubicBez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36900" y="4178300"/>
            <a:ext cx="139700" cy="15398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1" name="TextBox 19"/>
          <p:cNvSpPr txBox="1">
            <a:spLocks noChangeArrowheads="1"/>
          </p:cNvSpPr>
          <p:nvPr/>
        </p:nvSpPr>
        <p:spPr bwMode="auto">
          <a:xfrm rot="-2699932">
            <a:off x="6967538" y="2000250"/>
            <a:ext cx="65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>
                <a:latin typeface="Calibri" pitchFamily="34" charset="0"/>
              </a:rPr>
              <a:t>L</a:t>
            </a:r>
            <a:r>
              <a:rPr lang="en-US" sz="2400">
                <a:latin typeface="Calibri" pitchFamily="34" charset="0"/>
              </a:rPr>
              <a:t>AC</a:t>
            </a:r>
          </a:p>
        </p:txBody>
      </p:sp>
      <p:sp>
        <p:nvSpPr>
          <p:cNvPr id="20492" name="TextBox 20"/>
          <p:cNvSpPr txBox="1">
            <a:spLocks noChangeArrowheads="1"/>
          </p:cNvSpPr>
          <p:nvPr/>
        </p:nvSpPr>
        <p:spPr bwMode="auto">
          <a:xfrm>
            <a:off x="422275" y="3997325"/>
            <a:ext cx="631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opt</a:t>
            </a:r>
          </a:p>
        </p:txBody>
      </p:sp>
      <p:sp>
        <p:nvSpPr>
          <p:cNvPr id="20493" name="TextBox 21"/>
          <p:cNvSpPr txBox="1">
            <a:spLocks noChangeArrowheads="1"/>
          </p:cNvSpPr>
          <p:nvPr/>
        </p:nvSpPr>
        <p:spPr bwMode="auto">
          <a:xfrm>
            <a:off x="2886075" y="54832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r>
              <a:rPr lang="en-US" sz="2400" baseline="-25000">
                <a:latin typeface="Calibri" pitchFamily="34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További következtetések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monopolisztikusan versenyző vállalat az </a:t>
            </a:r>
            <a:r>
              <a:rPr lang="hu-HU" sz="2800" dirty="0" err="1" smtClean="0"/>
              <a:t>LAC-görbe</a:t>
            </a:r>
            <a:r>
              <a:rPr lang="hu-HU" sz="2800" dirty="0" smtClean="0"/>
              <a:t> minimumpontjától balra termel</a:t>
            </a:r>
          </a:p>
          <a:p>
            <a:pPr lvl="1"/>
            <a:r>
              <a:rPr lang="hu-HU" sz="2400" b="1" dirty="0"/>
              <a:t>Iparági szinten nincs méretgazdaságosság</a:t>
            </a:r>
          </a:p>
          <a:p>
            <a:pPr lvl="1"/>
            <a:r>
              <a:rPr lang="hu-HU" sz="2400" dirty="0"/>
              <a:t>= Az üzemméret </a:t>
            </a:r>
            <a:r>
              <a:rPr lang="hu-HU" sz="2400" dirty="0" smtClean="0"/>
              <a:t>kisebb</a:t>
            </a:r>
            <a:r>
              <a:rPr lang="hu-HU" sz="2400" dirty="0"/>
              <a:t>, mint az optimális</a:t>
            </a:r>
          </a:p>
          <a:p>
            <a:pPr lvl="1"/>
            <a:r>
              <a:rPr lang="hu-HU" sz="2400" b="1" dirty="0" smtClean="0"/>
              <a:t>+ Kapacitásfelesleg</a:t>
            </a:r>
          </a:p>
          <a:p>
            <a:r>
              <a:rPr lang="hu-HU" sz="2800" dirty="0" smtClean="0"/>
              <a:t>A profit zérus, </a:t>
            </a:r>
            <a:r>
              <a:rPr lang="hu-HU" sz="2800" smtClean="0"/>
              <a:t>a termelés </a:t>
            </a:r>
            <a:r>
              <a:rPr lang="hu-HU" sz="2800" dirty="0" smtClean="0"/>
              <a:t>mégsem </a:t>
            </a:r>
            <a:r>
              <a:rPr lang="hu-HU" sz="2800" dirty="0" err="1" smtClean="0"/>
              <a:t>Pareto-hatékony</a:t>
            </a:r>
            <a:endParaRPr lang="hu-HU" sz="2800" dirty="0" smtClean="0"/>
          </a:p>
          <a:p>
            <a:pPr lvl="1"/>
            <a:r>
              <a:rPr lang="hu-HU" sz="2400" dirty="0" smtClean="0"/>
              <a:t>Mert a profitnak nincs köze a hatékonysághoz</a:t>
            </a:r>
          </a:p>
          <a:p>
            <a:pPr lvl="1"/>
            <a:r>
              <a:rPr lang="hu-HU" sz="2400" dirty="0" smtClean="0"/>
              <a:t>A határköltség és az ár viszonya a meghatározó</a:t>
            </a:r>
          </a:p>
          <a:p>
            <a:pPr lvl="1"/>
            <a:r>
              <a:rPr lang="hu-HU" sz="2400" dirty="0" smtClean="0"/>
              <a:t>Az optimumban a határköltség alacsonyabb a piaci árnál</a:t>
            </a:r>
          </a:p>
          <a:p>
            <a:pPr lvl="1"/>
            <a:r>
              <a:rPr lang="hu-HU" sz="2400" dirty="0" smtClean="0"/>
              <a:t>A veszteség a kapacitásfeleslegből származik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b="1" smtClean="0">
                <a:latin typeface="Cambria" pitchFamily="18" charset="0"/>
              </a:rPr>
              <a:t>Oligopólium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513763" cy="4497388"/>
          </a:xfrm>
        </p:spPr>
        <p:txBody>
          <a:bodyPr/>
          <a:lstStyle/>
          <a:p>
            <a:r>
              <a:rPr lang="hu-HU" sz="2800" smtClean="0"/>
              <a:t>A másik átmenet a monopólium és a tökéletes verseny között</a:t>
            </a:r>
          </a:p>
          <a:p>
            <a:pPr lvl="1"/>
            <a:r>
              <a:rPr lang="hu-HU" sz="2400" smtClean="0"/>
              <a:t>Több vállalat van jelen a piacon, de </a:t>
            </a:r>
            <a:r>
              <a:rPr lang="hu-HU" sz="2400" b="1" smtClean="0"/>
              <a:t>nem árelfogadóak</a:t>
            </a:r>
          </a:p>
          <a:p>
            <a:pPr lvl="1"/>
            <a:r>
              <a:rPr lang="hu-HU" sz="2400" b="1" smtClean="0"/>
              <a:t>Duopólium</a:t>
            </a:r>
            <a:r>
              <a:rPr lang="hu-HU" sz="2400" smtClean="0"/>
              <a:t> </a:t>
            </a:r>
            <a:r>
              <a:rPr lang="hu-HU" sz="2400" smtClean="0">
                <a:latin typeface="Symbol" pitchFamily="18" charset="2"/>
              </a:rPr>
              <a:t></a:t>
            </a:r>
            <a:r>
              <a:rPr lang="hu-HU" sz="2400" smtClean="0"/>
              <a:t> Kétszereplős oligopólium (egyszerűbb modell)</a:t>
            </a:r>
          </a:p>
          <a:p>
            <a:r>
              <a:rPr lang="hu-HU" sz="2800" smtClean="0"/>
              <a:t>Stratégiai viselkedés (verseny?)</a:t>
            </a:r>
          </a:p>
          <a:p>
            <a:r>
              <a:rPr lang="hu-HU" sz="2800" smtClean="0"/>
              <a:t>Kooperatív magatartás, vagy nem?</a:t>
            </a:r>
          </a:p>
          <a:p>
            <a:r>
              <a:rPr lang="hu-HU" sz="2800" smtClean="0"/>
              <a:t>Mivel versenyeznek? – mennyiség, ár?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1143</Words>
  <Application>Microsoft Office PowerPoint</Application>
  <PresentationFormat>Diavetítés a képernyőre (4:3 oldalarány)</PresentationFormat>
  <Paragraphs>215</Paragraphs>
  <Slides>29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</vt:lpstr>
      <vt:lpstr>Cambria Math</vt:lpstr>
      <vt:lpstr>Symbol</vt:lpstr>
      <vt:lpstr>Times New Roman</vt:lpstr>
      <vt:lpstr>Verdana</vt:lpstr>
      <vt:lpstr>Wingdings</vt:lpstr>
      <vt:lpstr>Office-téma</vt:lpstr>
      <vt:lpstr>Equation</vt:lpstr>
      <vt:lpstr>Nem tökéletes verseny</vt:lpstr>
      <vt:lpstr>Monopolisztikus verseny</vt:lpstr>
      <vt:lpstr>Egyedi kereslet</vt:lpstr>
      <vt:lpstr>Új belépők</vt:lpstr>
      <vt:lpstr>Következtetések</vt:lpstr>
      <vt:lpstr>Érintési feltétel</vt:lpstr>
      <vt:lpstr>Monopolisztikus verseny hosszú távú egyensúly</vt:lpstr>
      <vt:lpstr>További következtetések</vt:lpstr>
      <vt:lpstr>Oligopólium</vt:lpstr>
      <vt:lpstr>Nem-kooperatív oligopolpiac</vt:lpstr>
      <vt:lpstr>Nem-kooperatív oligopólium modellek típusai</vt:lpstr>
      <vt:lpstr>PowerPoint bemutató</vt:lpstr>
      <vt:lpstr>A fogolydilemma játék</vt:lpstr>
      <vt:lpstr>A fogolydilemma játék</vt:lpstr>
      <vt:lpstr>Cournot duopólium</vt:lpstr>
      <vt:lpstr>Következmény</vt:lpstr>
      <vt:lpstr>Összehasonlítás</vt:lpstr>
      <vt:lpstr>A következő diák csak ajánlottak</vt:lpstr>
      <vt:lpstr>Cournot-modell, Szimultán, mennyiségi döntés</vt:lpstr>
      <vt:lpstr>Levezetés</vt:lpstr>
      <vt:lpstr>A reakciófüggvény</vt:lpstr>
      <vt:lpstr>Az iparági egyensúly</vt:lpstr>
      <vt:lpstr>A költségek szerepe</vt:lpstr>
      <vt:lpstr>Mennyiségi vezérlés,  Stackelberg-duopólium</vt:lpstr>
      <vt:lpstr>A vezető vállalat döntése</vt:lpstr>
      <vt:lpstr>A vezető vállalat döntése</vt:lpstr>
      <vt:lpstr>Iparági egyensúly</vt:lpstr>
      <vt:lpstr>Chamberlin duopólium</vt:lpstr>
      <vt:lpstr>Chamberlin duopólium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65</cp:revision>
  <dcterms:created xsi:type="dcterms:W3CDTF">2011-12-06T13:04:46Z</dcterms:created>
  <dcterms:modified xsi:type="dcterms:W3CDTF">2019-10-20T14:02:31Z</dcterms:modified>
</cp:coreProperties>
</file>